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Default ContentType="image/jpg" Extension="jpeg"/>
  <Default ContentType="image/png" Extension="png"/>
  <Default ContentType="image/bmp" Extension="bmp"/>
  <Default ContentType="image/gif" Extension="gif"/>
  <Default ContentType="image/tif" Extension="tif"/>
  <Default ContentType="application/pdf" Extension="pdf"/>
  <Default ContentType="application/movie" Extension="mov"/>
  <Default ContentType="application/vnd.openxmlformats-officedocument.vmlDrawing" Extension="vml"/>
  <Default ContentType="application/vnd.openxmlformats-officedocument.spreadsheetml.sheet" Extension="xlsx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commentAuthors+xml" PartName="/ppt/commentAuthors.xml"/>
  <Override ContentType="application/vnd.openxmlformats-officedocument.presentationml.tableStyles+xml" PartName="/ppt/tableStyles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image/jpeg" PartName="/ppt/media/image1.jpeg"/>
  <Override ContentType="image/jpeg" PartName="/ppt/media/image2.jpeg"/>
  <Override ContentType="image/jpeg" PartName="/ppt/media/image3.jpeg"/>
  <Override ContentType="image/jpeg" PartName="/ppt/media/image4.jpeg"/>
  <Override ContentType="application/vnd.openxmlformats-officedocument.custom-properties+xml" PartName="/docProps/custom.xml"/>
</Types>
</file>

<file path=_rels/.rels><?xml version="1.0" encoding="UTF-8" standalone="no" ?><Relationships xmlns="http://schemas.openxmlformats.org/package/2006/relationships"><Relationship Id="rId1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3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Shape 11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406400" indent="-355600" algn="ctr">
              <a:buClrTx/>
              <a:buSzTx/>
              <a:buFontTx/>
              <a:buNone/>
              <a:defRPr sz="2400"/>
            </a:lvl1pPr>
            <a:lvl2pPr marL="406400" indent="127000" algn="ctr">
              <a:buClrTx/>
              <a:buSzTx/>
              <a:buFontTx/>
              <a:buNone/>
              <a:defRPr sz="2400"/>
            </a:lvl2pPr>
            <a:lvl3pPr marL="406400" indent="609600" algn="ctr">
              <a:buClrTx/>
              <a:buSzTx/>
              <a:buFontTx/>
              <a:buNone/>
              <a:defRPr sz="2400"/>
            </a:lvl3pPr>
            <a:lvl4pPr marL="406400" indent="1079500" algn="ctr">
              <a:buClrTx/>
              <a:buSzTx/>
              <a:buFontTx/>
              <a:buNone/>
              <a:defRPr sz="2400"/>
            </a:lvl4pPr>
            <a:lvl5pPr marL="406400" indent="1536700" algn="ctr">
              <a:buClrTx/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" name="Body Level One…"/>
          <p:cNvSpPr txBox="1"/>
          <p:nvPr>
            <p:ph type="body" idx="1"/>
          </p:nvPr>
        </p:nvSpPr>
        <p:spPr>
          <a:xfrm rot="5400000">
            <a:off x="3920330" y="-1256506"/>
            <a:ext cx="4351339" cy="10515601"/>
          </a:xfrm>
          <a:prstGeom prst="rect">
            <a:avLst/>
          </a:prstGeom>
        </p:spPr>
        <p:txBody>
          <a:bodyPr/>
          <a:lstStyle>
            <a:lvl1pPr indent="-342900"/>
            <a:lvl2pPr marL="971550" indent="-400050"/>
            <a:lvl3pPr marL="1508760" indent="-48006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 txBox="1"/>
          <p:nvPr>
            <p:ph type="title"/>
          </p:nvPr>
        </p:nvSpPr>
        <p:spPr>
          <a:xfrm rot="5400000">
            <a:off x="7133431" y="1956593"/>
            <a:ext cx="5811839" cy="26289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5" name="Body Level One…"/>
          <p:cNvSpPr txBox="1"/>
          <p:nvPr>
            <p:ph type="body" idx="1"/>
          </p:nvPr>
        </p:nvSpPr>
        <p:spPr>
          <a:xfrm rot="5400000">
            <a:off x="1799431" y="-596107"/>
            <a:ext cx="5811838" cy="7734301"/>
          </a:xfrm>
          <a:prstGeom prst="rect">
            <a:avLst/>
          </a:prstGeom>
        </p:spPr>
        <p:txBody>
          <a:bodyPr/>
          <a:lstStyle>
            <a:lvl1pPr indent="-342900"/>
            <a:lvl2pPr marL="971550" indent="-400050"/>
            <a:lvl3pPr marL="1508760" indent="-48006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indent="-342900"/>
            <a:lvl2pPr marL="971550" indent="-400050"/>
            <a:lvl3pPr marL="1508760" indent="-48006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7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228600" indent="4572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228600" indent="9144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228600" indent="13716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228600" indent="18288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6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indent="-342900"/>
            <a:lvl2pPr marL="971550" indent="-400050"/>
            <a:lvl3pPr marL="1508760" indent="-48006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Google Shape;36;p15"/>
          <p:cNvSpPr txBox="1"/>
          <p:nvPr>
            <p:ph type="body" sz="half" idx="2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indent="-342900"/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228600" indent="0">
              <a:buClrTx/>
              <a:buSzTx/>
              <a:buFontTx/>
              <a:buNone/>
              <a:defRPr b="1" sz="2400"/>
            </a:lvl1pPr>
            <a:lvl2pPr marL="228600" indent="457200">
              <a:buClrTx/>
              <a:buSzTx/>
              <a:buFontTx/>
              <a:buNone/>
              <a:defRPr b="1" sz="2400"/>
            </a:lvl2pPr>
            <a:lvl3pPr marL="228600" indent="914400">
              <a:buClrTx/>
              <a:buSzTx/>
              <a:buFontTx/>
              <a:buNone/>
              <a:defRPr b="1" sz="2400"/>
            </a:lvl3pPr>
            <a:lvl4pPr marL="228600" indent="1371600">
              <a:buClrTx/>
              <a:buSzTx/>
              <a:buFontTx/>
              <a:buNone/>
              <a:defRPr b="1" sz="2400"/>
            </a:lvl4pPr>
            <a:lvl5pPr marL="228600" indent="1828800"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Google Shape;43;p16"/>
          <p:cNvSpPr txBox="1"/>
          <p:nvPr>
            <p:ph type="body" sz="half" idx="21"/>
          </p:nvPr>
        </p:nvSpPr>
        <p:spPr>
          <a:xfrm>
            <a:off x="839787" y="2505075"/>
            <a:ext cx="5157788" cy="3684588"/>
          </a:xfrm>
          <a:prstGeom prst="rect">
            <a:avLst/>
          </a:prstGeom>
        </p:spPr>
        <p:txBody>
          <a:bodyPr/>
          <a:lstStyle/>
          <a:p>
            <a:pPr indent="-342900"/>
          </a:p>
        </p:txBody>
      </p:sp>
      <p:sp>
        <p:nvSpPr>
          <p:cNvPr id="58" name="Google Shape;44;p16"/>
          <p:cNvSpPr txBox="1"/>
          <p:nvPr>
            <p:ph type="body" sz="quarter" idx="22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228600" indent="0">
              <a:buClrTx/>
              <a:buSzTx/>
              <a:buFontTx/>
              <a:buNone/>
              <a:defRPr b="1" sz="2400"/>
            </a:pPr>
          </a:p>
        </p:txBody>
      </p:sp>
      <p:sp>
        <p:nvSpPr>
          <p:cNvPr id="59" name="Google Shape;45;p16"/>
          <p:cNvSpPr txBox="1"/>
          <p:nvPr>
            <p:ph type="body" sz="half" idx="23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indent="-342900"/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 indent="-431800">
              <a:buSzPts val="3200"/>
              <a:defRPr sz="3200"/>
            </a:lvl1pPr>
            <a:lvl2pPr marL="972457" indent="-464457">
              <a:buSzPts val="3200"/>
              <a:defRPr sz="3200"/>
            </a:lvl2pPr>
            <a:lvl3pPr marL="1498600" indent="-508000">
              <a:buSzPts val="3200"/>
              <a:defRPr sz="3200"/>
            </a:lvl3pPr>
            <a:lvl4pPr marL="2042160" indent="-568960">
              <a:buSzPts val="3200"/>
              <a:defRPr sz="3200"/>
            </a:lvl4pPr>
            <a:lvl5pPr marL="2499360" indent="-568960">
              <a:buSzPts val="3200"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Google Shape;57;p18"/>
          <p:cNvSpPr txBox="1"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22860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Google Shape;63;p19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1600"/>
            </a:lvl1pPr>
            <a:lvl2pPr marL="228600" indent="457200">
              <a:buClrTx/>
              <a:buSzTx/>
              <a:buFontTx/>
              <a:buNone/>
              <a:defRPr sz="1600"/>
            </a:lvl2pPr>
            <a:lvl3pPr marL="228600" indent="914400">
              <a:buClrTx/>
              <a:buSzTx/>
              <a:buFontTx/>
              <a:buNone/>
              <a:defRPr sz="1600"/>
            </a:lvl3pPr>
            <a:lvl4pPr marL="228600" indent="1371600">
              <a:buClrTx/>
              <a:buSzTx/>
              <a:buFontTx/>
              <a:buNone/>
              <a:defRPr sz="1600"/>
            </a:lvl4pPr>
            <a:lvl5pPr marL="228600" indent="1828800">
              <a:buClrTx/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216" y="6414780"/>
            <a:ext cx="258585" cy="248265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77900" marR="0" indent="-4445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13839" marR="0" indent="-4978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19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4765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337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3909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8481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05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
</file>

<file path=ppt/slides/_rels/slide4.xml.rels><?xml version="1.0" encoding="UTF-8" standalone="no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Relationship Id="rId3" Target="../media/image5.jpeg" Type="http://schemas.openxmlformats.org/officeDocument/2006/relationships/image"/><Relationship Id="rId4" Target="../media/image6.png" Type="http://schemas.openxmlformats.org/officeDocument/2006/relationships/image"/><Relationship Id="rId5" Target="../media/image3.jpeg" Type="http://schemas.openxmlformats.org/officeDocument/2006/relationships/image"/><Relationship Id="rId6" Target="../media/image7.png" Type="http://schemas.openxmlformats.org/officeDocument/2006/relationships/image"/><Relationship Id="rId7" Target="../media/image8.png" Type="http://schemas.openxmlformats.org/officeDocument/2006/relationships/image"/><Relationship Id="rId8" Target="../media/image9.png" Type="http://schemas.openxmlformats.org/officeDocument/2006/relationships/image"/><Relationship Id="rId9" Target="../media/image10.png" Type="http://schemas.openxmlformats.org/officeDocument/2006/relationships/image"/><Relationship Id="rId10" Target="../media/image11.png" Type="http://schemas.openxmlformats.org/officeDocument/2006/relationships/image"/><Relationship Id="rId11" Target="../media/image12.png" Type="http://schemas.openxmlformats.org/officeDocument/2006/relationships/image"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Together_презентация_шаблон_1.jpg" descr="Together_презентация_шаблон_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OFERTA KURSÓW DLA BIZNESU"/>
          <p:cNvSpPr txBox="1"/>
          <p:nvPr/>
        </p:nvSpPr>
        <p:spPr>
          <a:xfrm>
            <a:off x="4108884" y="4422508"/>
            <a:ext cx="3974232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OFERTA KURSÓW DLA BIZNESU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Together_презентация_шаблон_2.jpg" descr="Together_презентация_шаблон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Szkoła Języka Polskiego TOGETHER funkcjonuje od 2009 roku. Zajęcia stacjonarne odbywają się w naszych placówkach w Warszawie, Krakowie i Łodzi.…"/>
          <p:cNvSpPr txBox="1"/>
          <p:nvPr/>
        </p:nvSpPr>
        <p:spPr>
          <a:xfrm>
            <a:off x="516376" y="663308"/>
            <a:ext cx="9215499" cy="453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Szkoła Języka Polskiego TOGETHER funkcjonuje od 2009 roku.</a:t>
            </a:r>
            <a:r>
              <a:t> Zajęcia stacjonarne odbywają się w naszych placówkach w Warszawie, Krakowie i Łodzi. </a:t>
            </a: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Kursy języka polskiego </a:t>
            </a:r>
            <a:r>
              <a:rPr b="1"/>
              <a:t>online</a:t>
            </a:r>
            <a:r>
              <a:t> prowadzimy za pośrednictwem </a:t>
            </a:r>
            <a:r>
              <a:rPr b="1"/>
              <a:t>nowoczesnej, autorskiej platformy razem.co. </a:t>
            </a:r>
            <a:endParaRPr b="1"/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Zajmujemy wysoką pozycję na polskim rynku usług edukacyjnych,</a:t>
            </a:r>
            <a:r>
              <a:t> specjalizujemy się tylko w nauczaniu języka polskiego jako obcego i współpracujemy z najlepszymi lektorami w kraju. </a:t>
            </a: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Szkoła ma w ofercie </a:t>
            </a:r>
            <a:r>
              <a:rPr b="1"/>
              <a:t>różne rodzaje kursów</a:t>
            </a:r>
            <a:r>
              <a:t>: grupowe, indywidualne, kursy dla dzieci i dorosłych, specjalistyczne (medyczne, biznesowe i inne). Zajęcia prowadzone są w trybie intensywnym i regularnym. Organizujemy również </a:t>
            </a:r>
            <a:r>
              <a:rPr b="1"/>
              <a:t>kursy roczne</a:t>
            </a:r>
            <a:r>
              <a:t> z jednoczesną możliwością legalizacji pobytu dla cudzoziemców - </a:t>
            </a:r>
            <a:r>
              <a:rPr b="1"/>
              <a:t>pozwalają na uzyskanie karty pobytu lub wizy. </a:t>
            </a:r>
            <a:endParaRPr b="1"/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b="1"/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Szkoła organizuje</a:t>
            </a:r>
            <a:r>
              <a:t> również </a:t>
            </a:r>
            <a:r>
              <a:rPr b="1"/>
              <a:t>Państwowy egzamin certyfikatowy</a:t>
            </a:r>
            <a:r>
              <a:t> niezbędny do uzyskania karty rezydenta czy obywatelstwa.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Together_презентация_шаблон_2.jpg" descr="Together_презентация_шаблон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Google Shape;136;p4"/>
          <p:cNvSpPr txBox="1"/>
          <p:nvPr/>
        </p:nvSpPr>
        <p:spPr>
          <a:xfrm>
            <a:off x="836327" y="1452900"/>
            <a:ext cx="6085121" cy="222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Szkoła Języka Polskiego TOGETHER jest jedyną w kraju siecią szkół językowych, której program nauczania języka polskiego jako obcego posiada Akredytację Kuratora Oświaty.</a:t>
            </a:r>
            <a:r>
              <a:t> Ponadto szkoła posiada uprawnienia do przeprowadzania państwowego egzaminu z języka polskiego jako obcego na poziomach B1 i B2. Certyfikat uzyskany po takim egzaminie jest niezbędny by osiedlić się w Polsce. </a:t>
            </a:r>
          </a:p>
        </p:txBody>
      </p:sp>
      <p:pic>
        <p:nvPicPr>
          <p:cNvPr id="123" name="Google Shape;134;p4" descr="Google Shape;134;p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47704" y="878075"/>
            <a:ext cx="4885426" cy="3374650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zkoła jest akredytowana przez :"/>
          <p:cNvSpPr txBox="1"/>
          <p:nvPr/>
        </p:nvSpPr>
        <p:spPr>
          <a:xfrm>
            <a:off x="510369" y="4474917"/>
            <a:ext cx="4112048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Szkoła jest akredytowana przez : </a:t>
            </a:r>
          </a:p>
        </p:txBody>
      </p:sp>
      <p:pic>
        <p:nvPicPr>
          <p:cNvPr id="125" name="NAWA png.png" descr="NAWA png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1853" y="5357714"/>
            <a:ext cx="4479371" cy="5589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MKO.png" descr="MKO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66131" y="4722825"/>
            <a:ext cx="1828702" cy="1828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ministerstwo edukacji.png" descr="ministerstwo edukacji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746767" y="5142272"/>
            <a:ext cx="2946100" cy="9899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Together_презентация_шаблон_2.jpg" descr="Together_презентация_шаблон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Google Shape;136;p4"/>
          <p:cNvSpPr txBox="1"/>
          <p:nvPr/>
        </p:nvSpPr>
        <p:spPr>
          <a:xfrm>
            <a:off x="264827" y="430857"/>
            <a:ext cx="8945749" cy="382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Organizujemy profesjonalne kursy języka polskiego jako obcego w biznesie od 2009 roku.</a:t>
            </a: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Każde zlecenie wykonujemy z najwyższą dbałością o zapotrzebowanie Klienta. Kurs jest zawsze stworzony zgodnie z wymaganiami firmy z uwzględnieniem słownictwa branżowego, częstotliwości zajęć i założonych celów.</a:t>
            </a: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Oprócz wykwalifikowanej kadry lektorskiej pieczę nad procesem sprawuje metodyk szkoły. Przed rozpoczęciem współpracy zawsze przeprowadzamy analizę kompetencji językowych pracowników.</a:t>
            </a: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just" defTabSz="457200">
              <a:defRPr b="1"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Uczymy na najwyższym poziomie  między innymi w: </a:t>
            </a: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pic>
        <p:nvPicPr>
          <p:cNvPr id="131" name="playtika.png" descr="playtika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06137" y="5039042"/>
            <a:ext cx="1063129" cy="9943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zywiec-2.png" descr="zywiec-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769071" y="4283823"/>
            <a:ext cx="1651737" cy="6543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wsb-logo.jpg" descr="wsb-logo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4162" y="4489432"/>
            <a:ext cx="1974225" cy="14806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carrefour.png" descr="carrefour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61942" y="4124147"/>
            <a:ext cx="1217127" cy="9737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aorion.png" descr="aorion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705874" y="4090193"/>
            <a:ext cx="2300504" cy="681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łazarski.png" descr="łazarski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433182" y="4277042"/>
            <a:ext cx="1160975" cy="9943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swps logotyp.webp" descr="swps logotyp.webp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597832" y="5566041"/>
            <a:ext cx="1878084" cy="6662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nestle.png" descr="nestle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716003" y="5674829"/>
            <a:ext cx="1651737" cy="4487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Lidl-Emblem.png" descr="Lidl-Emblem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607826" y="5235151"/>
            <a:ext cx="1974225" cy="1110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cropped-gmina-logo-2.png" descr="cropped-gmina-logo-2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020962" y="4348986"/>
            <a:ext cx="1367056" cy="17615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Together_презентация_шаблон_2.jpg" descr="Together_презентация_шаблон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43" name="Table"/>
          <p:cNvGraphicFramePr/>
          <p:nvPr/>
        </p:nvGraphicFramePr>
        <p:xfrm>
          <a:off x="1204871" y="939800"/>
          <a:ext cx="10481843" cy="436115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1665171"/>
                <a:gridCol w="2168481"/>
                <a:gridCol w="4595186"/>
                <a:gridCol w="1353418"/>
              </a:tblGrid>
              <a:tr h="7615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Zajęcia standardowe 
1-5 studentów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 szkole lub z dojazdem do klienta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just" defTabSz="355600">
                        <a:defRPr sz="1800"/>
                      </a:pPr>
                      <a:r>
                        <a:rPr sz="13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Zajęcia z języka ogólnego na wszystkich poziomach zaawansowania (A1-C2). Dostosowane do potrzeb uczniów.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120-150 zł 1 h
</a:t>
                      </a:r>
                    </a:p>
                  </a:txBody>
                  <a:tcPr marL="0" marR="0" marT="0" marB="0" anchor="t" anchorCtr="0" horzOverflow="overflow"/>
                </a:tc>
              </a:tr>
              <a:tr h="7615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Zajęcia branżowe
1-5 studentów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 szkole lub z dojazdem do klienta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just" defTabSz="355600">
                        <a:defRPr sz="1800"/>
                      </a:pPr>
                      <a:r>
                        <a:rPr sz="13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Zajęcia przygotowane w oparciu o potrzeby klienta. Kurs obejmuje zagadnienia i słownictwo związane z branżą klienta.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120-150 zł 1 h
</a:t>
                      </a:r>
                    </a:p>
                  </a:txBody>
                  <a:tcPr marL="0" marR="0" marT="0" marB="0" anchor="t" anchorCtr="0" horzOverflow="overflow"/>
                </a:tc>
              </a:tr>
              <a:tr h="71407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Zajęcia specjalistyczne
1-5 studentów 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 szkole lub z dojazdem do klienta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just" defTabSz="355600">
                        <a:defRPr sz="1800"/>
                      </a:pPr>
                      <a:r>
                        <a:rPr sz="13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Zajęcia przygotowane w oparciu o potrzeby klienta, dotyczą przygotowania do egzaminów, warsztaty gramatyczne etc.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130 - 160 zł 1 h
</a:t>
                      </a:r>
                    </a:p>
                  </a:txBody>
                  <a:tcPr marL="0" marR="0" marT="0" marB="0" anchor="t" anchorCtr="0" horzOverflow="overflow"/>
                </a:tc>
              </a:tr>
              <a:tr h="105604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Grupowy kurs semestralny / intensywny
4-9 studentów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Regularny: zajęcia 2 razy w tygodniu
Intensywny: zajęcia 5 razy w tygodniu
+ zajęcia dodatkowe **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Standardowy kurs semestralny. Intensywny trwa 1 miesiąc, regularny 5 miesięcy. 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1500 zł za cały kurs
(84 godziny)</a:t>
                      </a:r>
                    </a:p>
                  </a:txBody>
                  <a:tcPr marL="0" marR="0" marT="0" marB="0" anchor="t" anchorCtr="0" horzOverflow="overflow"/>
                </a:tc>
              </a:tr>
              <a:tr h="105604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Grupowy kurs roczny 
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Zajęcia od 2 do 6 razy w tygodniu w zależności od programu
+ zajęcia dodatkowe **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just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Kurs roczny składa się z kilku modułów (regularnych bądź intensywnych). Kurs pozwala uzyskać wizę roczną bądź zezwolenie na zamieszkanie w Polsce (Karta Pobytu)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3600 - 4900 zł
 za cały rok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  <p:sp>
        <p:nvSpPr>
          <p:cNvPr id="144" name="OFERTA CENOWA WYBRANYCH KURSÓW"/>
          <p:cNvSpPr txBox="1"/>
          <p:nvPr/>
        </p:nvSpPr>
        <p:spPr>
          <a:xfrm>
            <a:off x="3641365" y="332596"/>
            <a:ext cx="4909270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OFERTA CENOWA WYBRANYCH KURSÓW</a:t>
            </a:r>
          </a:p>
        </p:txBody>
      </p:sp>
      <p:sp>
        <p:nvSpPr>
          <p:cNvPr id="145" name="Text"/>
          <p:cNvSpPr txBox="1"/>
          <p:nvPr/>
        </p:nvSpPr>
        <p:spPr>
          <a:xfrm>
            <a:off x="6009158" y="3457308"/>
            <a:ext cx="338784" cy="19738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/>
          </a:p>
        </p:txBody>
      </p:sp>
      <p:sp>
        <p:nvSpPr>
          <p:cNvPr id="146" name="*Cena jest uzależniona od ilości godzin kursu, ilości osób w grupie (powyżej 5)  i odległości firmy od szkoły (przy dojazdach)…"/>
          <p:cNvSpPr txBox="1"/>
          <p:nvPr/>
        </p:nvSpPr>
        <p:spPr>
          <a:xfrm>
            <a:off x="321136" y="5502008"/>
            <a:ext cx="11276420" cy="98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just"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*Cena jest uzależniona od ilości godzin kursu, ilości osób w grupie (powyżej 5)  i odległości firmy od szkoły (przy dojazdach)</a:t>
            </a:r>
          </a:p>
          <a:p>
            <a:pPr algn="just">
              <a:defRPr sz="1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**W szkole odbywają się zajęcia dodatkowe: konwersacje każdy piątek, warsztaty fonetyczne i spacery z przewodnikiem w soboty. Kursanci bezpłatnie  mogą uczestniczyć w tych zajęciach podczas trwania kursu </a:t>
            </a:r>
          </a:p>
          <a:p>
            <a:pPr algn="just">
              <a:defRPr sz="13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Together_презентация_шаблон_2.jpg" descr="Together_презентация_шаблон_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Google Shape;136;p4"/>
          <p:cNvSpPr txBox="1"/>
          <p:nvPr/>
        </p:nvSpPr>
        <p:spPr>
          <a:xfrm>
            <a:off x="506127" y="908898"/>
            <a:ext cx="8434830" cy="473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ROCZNY PROGRAM języka polskiego </a:t>
            </a: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Roczny program nauki polskiego w szkole Together jest skierowany do cudzoziemców, którzy naukę języka chcą połączyć z legalizacją w Polsce. </a:t>
            </a: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Roczny kurs pozwala nauczyć się polskiego conajmniej do poziomu B1 oraz uzyskać na jego podstawie roczną wizę albo Kartę Pobytu.</a:t>
            </a: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Dodatkowo szkoła organizuje Państwowy egzamin B1 i B2, który jest niezbędny by zostać w Polsce na stałe. </a:t>
            </a: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just"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SZKOŁA POLICEALNA RWP</a:t>
            </a:r>
          </a:p>
          <a:p>
            <a:pPr algn="just" defTabSz="457200">
              <a:defRPr sz="17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Od października 2021 roku prowadzimy szkołę policealną RWP.</a:t>
            </a:r>
          </a:p>
          <a:p>
            <a:pPr algn="just" defTabSz="457200">
              <a:defRPr sz="1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Szkoła policealna to rodzaj szkoły w polskim systemie edukacji przeznaczony dla absolwentów szkół średnich. Stworzyliśmy jedyną w swoim rodzaju szkołę policealną dla cudzoziemców, w której nasi Uczniowie mogą bezpłatnie pobierać naukę na kierunku technik administracji. Od października 2022 planujemy rozszerzyć ofertę o kierunki: masażysta i fizjoterapeuta.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Together_презентация_шаблон_3.jpg" descr="Together_презентация_шаблон_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ZAPRASZAMY DO KONTAKTU!"/>
          <p:cNvSpPr txBox="1"/>
          <p:nvPr/>
        </p:nvSpPr>
        <p:spPr>
          <a:xfrm>
            <a:off x="4334718" y="4701908"/>
            <a:ext cx="3522564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ZAPRASZAMY DO KONTAKTU!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626762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